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6" r:id="rId12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799"/>
    <a:srgbClr val="E2E2E2"/>
    <a:srgbClr val="007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6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Tabelle1!$A$2:$A$6</c:f>
              <c:strCache>
                <c:ptCount val="5"/>
                <c:pt idx="0">
                  <c:v>Africa</c:v>
                </c:pt>
                <c:pt idx="1">
                  <c:v>Arab States</c:v>
                </c:pt>
                <c:pt idx="2">
                  <c:v>Asia and the Pacific</c:v>
                </c:pt>
                <c:pt idx="3">
                  <c:v>Europe and North America</c:v>
                </c:pt>
                <c:pt idx="4">
                  <c:v>Latin America and the Caribbean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0.21</c:v>
                </c:pt>
                <c:pt idx="1">
                  <c:v>0.1</c:v>
                </c:pt>
                <c:pt idx="2">
                  <c:v>0.18</c:v>
                </c:pt>
                <c:pt idx="3">
                  <c:v>0.28999999999999998</c:v>
                </c:pt>
                <c:pt idx="4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Tabelle1!$A$22:$A$30</c:f>
              <c:strCache>
                <c:ptCount val="9"/>
                <c:pt idx="0">
                  <c:v>Burgenland</c:v>
                </c:pt>
                <c:pt idx="1">
                  <c:v>Carinthia</c:v>
                </c:pt>
                <c:pt idx="2">
                  <c:v>Lower Austria</c:v>
                </c:pt>
                <c:pt idx="3">
                  <c:v>Upper Austria</c:v>
                </c:pt>
                <c:pt idx="4">
                  <c:v>Salzburg</c:v>
                </c:pt>
                <c:pt idx="5">
                  <c:v>Styria</c:v>
                </c:pt>
                <c:pt idx="6">
                  <c:v>Tyrol</c:v>
                </c:pt>
                <c:pt idx="7">
                  <c:v>Vorarlberg</c:v>
                </c:pt>
                <c:pt idx="8">
                  <c:v>Vienna</c:v>
                </c:pt>
              </c:strCache>
            </c:strRef>
          </c:cat>
          <c:val>
            <c:numRef>
              <c:f>Tabelle1!$B$22:$B$30</c:f>
              <c:numCache>
                <c:formatCode>General</c:formatCode>
                <c:ptCount val="9"/>
                <c:pt idx="0">
                  <c:v>5</c:v>
                </c:pt>
                <c:pt idx="1">
                  <c:v>4</c:v>
                </c:pt>
                <c:pt idx="2">
                  <c:v>8</c:v>
                </c:pt>
                <c:pt idx="3">
                  <c:v>9</c:v>
                </c:pt>
                <c:pt idx="4">
                  <c:v>6</c:v>
                </c:pt>
                <c:pt idx="5">
                  <c:v>16</c:v>
                </c:pt>
                <c:pt idx="6">
                  <c:v>3</c:v>
                </c:pt>
                <c:pt idx="7">
                  <c:v>2</c:v>
                </c:pt>
                <c:pt idx="8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B0B3145-6C8F-487C-9FDA-878DA9BEFC2E}" type="datetimeFigureOut">
              <a:rPr lang="de-AT" smtClean="0"/>
              <a:pPr/>
              <a:t>21.03.2014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47575FC-CEF2-4461-A1AD-74753D99D669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7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3140968"/>
            <a:ext cx="7848872" cy="1368152"/>
          </a:xfrm>
        </p:spPr>
        <p:txBody>
          <a:bodyPr anchor="b"/>
          <a:lstStyle>
            <a:lvl1pPr algn="l">
              <a:defRPr sz="4000" b="1" cap="all" baseline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de-DE" dirty="0" smtClean="0"/>
              <a:t>Titel hier EINGEBEN</a:t>
            </a:r>
            <a:br>
              <a:rPr lang="de-DE" dirty="0" smtClean="0"/>
            </a:br>
            <a:r>
              <a:rPr lang="de-DE" dirty="0" smtClean="0"/>
              <a:t>„kulturelle Vielfalt“   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11560" y="5805264"/>
            <a:ext cx="7848872" cy="288032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b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Vorname Nachname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11560" y="3140968"/>
            <a:ext cx="78840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611560" y="3167984"/>
            <a:ext cx="7884000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611560" y="6093296"/>
            <a:ext cx="7848872" cy="288032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b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Österreichische UNESCO-Kommission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1" hasCustomPrompt="1"/>
          </p:nvPr>
        </p:nvSpPr>
        <p:spPr>
          <a:xfrm>
            <a:off x="504000" y="836712"/>
            <a:ext cx="8064896" cy="288032"/>
          </a:xfrm>
        </p:spPr>
        <p:txBody>
          <a:bodyPr anchor="t">
            <a:noAutofit/>
          </a:bodyPr>
          <a:lstStyle>
            <a:lvl1pPr marL="0" indent="0" algn="l">
              <a:buNone/>
              <a:defRPr sz="13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dirty="0" smtClean="0"/>
              <a:t>Konferenzname, Ort, Datum eingeben</a:t>
            </a:r>
            <a:endParaRPr lang="de-DE" dirty="0" smtClean="0"/>
          </a:p>
        </p:txBody>
      </p:sp>
      <p:pic>
        <p:nvPicPr>
          <p:cNvPr id="19" name="Grafik 5" descr="unesco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656138"/>
            <a:ext cx="1546225" cy="10763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20" name="Grafik 6" descr="unesco2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4654550"/>
            <a:ext cx="1546225" cy="1077913"/>
          </a:xfrm>
          <a:prstGeom prst="rect">
            <a:avLst/>
          </a:prstGeom>
          <a:noFill/>
          <a:ln w="3175" cap="sq">
            <a:noFill/>
            <a:miter lim="800000"/>
            <a:headEnd/>
            <a:tailEnd/>
          </a:ln>
        </p:spPr>
      </p:pic>
      <p:pic>
        <p:nvPicPr>
          <p:cNvPr id="22" name="Grafik 7" descr="unesco3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4654550"/>
            <a:ext cx="15462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Grafik 8" descr="unesco4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4654550"/>
            <a:ext cx="15462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Grafik 9" descr="unesco5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4654550"/>
            <a:ext cx="15462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eingeben</a:t>
            </a:r>
            <a:endParaRPr lang="de-AT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16833"/>
            <a:ext cx="5987008" cy="18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0"/>
          </p:nvPr>
        </p:nvSpPr>
        <p:spPr>
          <a:xfrm>
            <a:off x="457200" y="1535113"/>
            <a:ext cx="8147248" cy="381719"/>
          </a:xfrm>
        </p:spPr>
        <p:txBody>
          <a:bodyPr anchor="b">
            <a:normAutofit/>
          </a:bodyPr>
          <a:lstStyle>
            <a:lvl1pPr marL="0" indent="0">
              <a:buNone/>
              <a:defRPr lang="de-DE" sz="2000" b="1" kern="12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457200" y="4314776"/>
            <a:ext cx="5987008" cy="18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2"/>
          </p:nvPr>
        </p:nvSpPr>
        <p:spPr>
          <a:xfrm>
            <a:off x="457200" y="3933056"/>
            <a:ext cx="8147248" cy="381719"/>
          </a:xfrm>
        </p:spPr>
        <p:txBody>
          <a:bodyPr anchor="b">
            <a:normAutofit/>
          </a:bodyPr>
          <a:lstStyle>
            <a:lvl1pPr marL="0" indent="0">
              <a:buNone/>
              <a:defRPr lang="de-DE" sz="2000" b="1" kern="12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67544" y="3789040"/>
            <a:ext cx="81720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67544" y="3816056"/>
            <a:ext cx="8172000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3"/>
          <p:cNvSpPr>
            <a:spLocks noGrp="1" noChangeAspect="1"/>
          </p:cNvSpPr>
          <p:nvPr>
            <p:ph sz="half" idx="13" hasCustomPrompt="1"/>
          </p:nvPr>
        </p:nvSpPr>
        <p:spPr>
          <a:xfrm>
            <a:off x="6444208" y="1908000"/>
            <a:ext cx="2160240" cy="1800200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  <p:sp>
        <p:nvSpPr>
          <p:cNvPr id="16" name="Inhaltsplatzhalter 3"/>
          <p:cNvSpPr>
            <a:spLocks noGrp="1" noChangeAspect="1"/>
          </p:cNvSpPr>
          <p:nvPr>
            <p:ph sz="half" idx="14" hasCustomPrompt="1"/>
          </p:nvPr>
        </p:nvSpPr>
        <p:spPr>
          <a:xfrm>
            <a:off x="6444208" y="4320000"/>
            <a:ext cx="2160240" cy="1800200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+ 1Bild groß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eingeben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6228184" y="1556792"/>
            <a:ext cx="1944216" cy="3528392"/>
          </a:xfrm>
        </p:spPr>
        <p:txBody>
          <a:bodyPr anchor="b">
            <a:normAutofit/>
          </a:bodyPr>
          <a:lstStyle>
            <a:lvl1pPr marL="36000" indent="-36000" algn="l">
              <a:spcBef>
                <a:spcPts val="0"/>
              </a:spcBef>
              <a:buNone/>
              <a:defRPr lang="de-DE" sz="1400" kern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Zusatzinformation zum Bild hier eingeben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0" hasCustomPrompt="1"/>
          </p:nvPr>
        </p:nvSpPr>
        <p:spPr>
          <a:xfrm>
            <a:off x="899592" y="5229200"/>
            <a:ext cx="7344816" cy="1179512"/>
          </a:xfrm>
        </p:spPr>
        <p:txBody>
          <a:bodyPr>
            <a:norm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900304" y="5157192"/>
            <a:ext cx="73440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900304" y="5184208"/>
            <a:ext cx="7344000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3"/>
          <p:cNvSpPr>
            <a:spLocks noGrp="1" noChangeAspect="1"/>
          </p:cNvSpPr>
          <p:nvPr>
            <p:ph sz="half" idx="13" hasCustomPrompt="1"/>
          </p:nvPr>
        </p:nvSpPr>
        <p:spPr>
          <a:xfrm>
            <a:off x="899592" y="1556792"/>
            <a:ext cx="5256584" cy="3528392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xt + 1Bild groß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eingeben</a:t>
            </a:r>
            <a:endParaRPr lang="de-AT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1944216" cy="3528392"/>
          </a:xfrm>
        </p:spPr>
        <p:txBody>
          <a:bodyPr anchor="b">
            <a:normAutofit/>
          </a:bodyPr>
          <a:lstStyle>
            <a:lvl1pPr marL="36000" indent="-36000" algn="r">
              <a:spcBef>
                <a:spcPts val="0"/>
              </a:spcBef>
              <a:buNone/>
              <a:defRPr lang="de-DE" sz="1400" kern="12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de-DE" dirty="0" smtClean="0"/>
              <a:t>Zusatzinformation zum Bild hier eingeben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0" hasCustomPrompt="1"/>
          </p:nvPr>
        </p:nvSpPr>
        <p:spPr>
          <a:xfrm>
            <a:off x="899592" y="5229200"/>
            <a:ext cx="7344816" cy="1179512"/>
          </a:xfrm>
        </p:spPr>
        <p:txBody>
          <a:bodyPr>
            <a:norm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900304" y="5157192"/>
            <a:ext cx="73440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900304" y="5184208"/>
            <a:ext cx="7344000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3"/>
          <p:cNvSpPr>
            <a:spLocks noGrp="1" noChangeAspect="1"/>
          </p:cNvSpPr>
          <p:nvPr>
            <p:ph sz="half" idx="13" hasCustomPrompt="1"/>
          </p:nvPr>
        </p:nvSpPr>
        <p:spPr>
          <a:xfrm>
            <a:off x="2987824" y="1556792"/>
            <a:ext cx="5256584" cy="3528392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eingeben</a:t>
            </a: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0" hasCustomPrompt="1"/>
          </p:nvPr>
        </p:nvSpPr>
        <p:spPr>
          <a:xfrm>
            <a:off x="899592" y="5229200"/>
            <a:ext cx="7344816" cy="1179512"/>
          </a:xfrm>
        </p:spPr>
        <p:txBody>
          <a:bodyPr>
            <a:norm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900304" y="5157192"/>
            <a:ext cx="73440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900304" y="5184208"/>
            <a:ext cx="7344000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/>
          <p:cNvSpPr>
            <a:spLocks noGrp="1"/>
          </p:cNvSpPr>
          <p:nvPr>
            <p:ph idx="11" hasCustomPrompt="1"/>
          </p:nvPr>
        </p:nvSpPr>
        <p:spPr>
          <a:xfrm>
            <a:off x="899592" y="1700808"/>
            <a:ext cx="4752528" cy="3384376"/>
          </a:xfrm>
        </p:spPr>
        <p:txBody>
          <a:bodyPr>
            <a:norm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3" name="Inhaltsplatzhalter 3"/>
          <p:cNvSpPr>
            <a:spLocks noGrp="1" noChangeAspect="1"/>
          </p:cNvSpPr>
          <p:nvPr>
            <p:ph sz="half" idx="12" hasCustomPrompt="1"/>
          </p:nvPr>
        </p:nvSpPr>
        <p:spPr>
          <a:xfrm>
            <a:off x="5796136" y="1700808"/>
            <a:ext cx="2423120" cy="1656184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  <p:sp>
        <p:nvSpPr>
          <p:cNvPr id="14" name="Inhaltsplatzhalter 3"/>
          <p:cNvSpPr>
            <a:spLocks noGrp="1" noChangeAspect="1"/>
          </p:cNvSpPr>
          <p:nvPr>
            <p:ph sz="half" idx="13" hasCustomPrompt="1"/>
          </p:nvPr>
        </p:nvSpPr>
        <p:spPr>
          <a:xfrm>
            <a:off x="5796136" y="3429000"/>
            <a:ext cx="2423120" cy="1656184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(1 groß, 1 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eingeben</a:t>
            </a:r>
            <a:endParaRPr lang="de-AT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99592" y="6021288"/>
            <a:ext cx="7344816" cy="36004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Zusatzinformation zum Bild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899592" y="5661248"/>
            <a:ext cx="73440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899592" y="5688264"/>
            <a:ext cx="7344000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899592" y="5661248"/>
            <a:ext cx="7344816" cy="360040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Bildunterschrift</a:t>
            </a:r>
          </a:p>
        </p:txBody>
      </p:sp>
      <p:sp>
        <p:nvSpPr>
          <p:cNvPr id="9" name="Inhaltsplatzhalter 3"/>
          <p:cNvSpPr>
            <a:spLocks noGrp="1" noChangeAspect="1"/>
          </p:cNvSpPr>
          <p:nvPr>
            <p:ph sz="half" idx="12" hasCustomPrompt="1"/>
          </p:nvPr>
        </p:nvSpPr>
        <p:spPr>
          <a:xfrm>
            <a:off x="4139952" y="2780928"/>
            <a:ext cx="4108769" cy="2808312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  <p:sp>
        <p:nvSpPr>
          <p:cNvPr id="10" name="Inhaltsplatzhalter 3"/>
          <p:cNvSpPr>
            <a:spLocks noGrp="1" noChangeAspect="1"/>
          </p:cNvSpPr>
          <p:nvPr>
            <p:ph sz="half" idx="13" hasCustomPrompt="1"/>
          </p:nvPr>
        </p:nvSpPr>
        <p:spPr>
          <a:xfrm>
            <a:off x="899591" y="1556792"/>
            <a:ext cx="5162299" cy="3528392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 userDrawn="1"/>
        </p:nvSpPr>
        <p:spPr>
          <a:xfrm>
            <a:off x="457200" y="188640"/>
            <a:ext cx="67070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all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Titel eingeben</a:t>
            </a:r>
            <a:endParaRPr kumimoji="0" lang="de-AT" sz="32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99592" y="6021288"/>
            <a:ext cx="7344816" cy="36004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Zusatzinformation zum Bild</a:t>
            </a:r>
          </a:p>
        </p:txBody>
      </p:sp>
      <p:cxnSp>
        <p:nvCxnSpPr>
          <p:cNvPr id="18" name="Gerade Verbindung 17"/>
          <p:cNvCxnSpPr/>
          <p:nvPr userDrawn="1"/>
        </p:nvCxnSpPr>
        <p:spPr>
          <a:xfrm>
            <a:off x="899592" y="5661248"/>
            <a:ext cx="73440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>
          <a:xfrm>
            <a:off x="899592" y="5688264"/>
            <a:ext cx="7344000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899592" y="5661248"/>
            <a:ext cx="7344816" cy="360040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Bildunterschrift</a:t>
            </a:r>
          </a:p>
        </p:txBody>
      </p:sp>
      <p:sp>
        <p:nvSpPr>
          <p:cNvPr id="10" name="Inhaltsplatzhalter 3"/>
          <p:cNvSpPr>
            <a:spLocks noGrp="1" noChangeAspect="1"/>
          </p:cNvSpPr>
          <p:nvPr>
            <p:ph sz="half" idx="12" hasCustomPrompt="1"/>
          </p:nvPr>
        </p:nvSpPr>
        <p:spPr>
          <a:xfrm>
            <a:off x="1619672" y="1550505"/>
            <a:ext cx="5908969" cy="4038735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eingeben</a:t>
            </a:r>
            <a:endParaRPr lang="de-AT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99592" y="6021288"/>
            <a:ext cx="7344816" cy="36004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Zusatzinformation zum Bild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899592" y="5661248"/>
            <a:ext cx="73440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899592" y="5688264"/>
            <a:ext cx="7344000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899592" y="5661248"/>
            <a:ext cx="7344816" cy="360040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Bildunterschrift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3923928" y="1607974"/>
            <a:ext cx="2664296" cy="1821026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827584" y="1607974"/>
            <a:ext cx="2664296" cy="1821026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2267744" y="3696206"/>
            <a:ext cx="2664296" cy="1821026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5" hasCustomPrompt="1"/>
          </p:nvPr>
        </p:nvSpPr>
        <p:spPr>
          <a:xfrm>
            <a:off x="5508104" y="3696206"/>
            <a:ext cx="2664296" cy="1821026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smtClean="0"/>
              <a:t>Titel bei bedarf hier</a:t>
            </a:r>
            <a:endParaRPr lang="de-AT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457200" y="4005064"/>
            <a:ext cx="4680520" cy="309711"/>
          </a:xfrm>
        </p:spPr>
        <p:txBody>
          <a:bodyPr anchor="b">
            <a:normAutofit/>
          </a:bodyPr>
          <a:lstStyle>
            <a:lvl1pPr marL="0" indent="0" algn="l">
              <a:buNone/>
              <a:defRPr lang="de-DE" sz="1600" b="1" kern="12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Kontakt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67544" y="3573016"/>
            <a:ext cx="79560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67544" y="3600032"/>
            <a:ext cx="7956000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3923928" y="6237312"/>
            <a:ext cx="4618856" cy="381719"/>
          </a:xfrm>
        </p:spPr>
        <p:txBody>
          <a:bodyPr anchor="b">
            <a:normAutofit/>
          </a:bodyPr>
          <a:lstStyle>
            <a:lvl1pPr marL="0" indent="0" algn="r">
              <a:buNone/>
              <a:defRPr lang="de-DE" sz="1800" b="1" kern="12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Webseite hier eingeben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idx="15" hasCustomPrompt="1"/>
          </p:nvPr>
        </p:nvSpPr>
        <p:spPr>
          <a:xfrm>
            <a:off x="467544" y="4314775"/>
            <a:ext cx="4680520" cy="1872208"/>
          </a:xfrm>
        </p:spPr>
        <p:txBody>
          <a:bodyPr anchor="t">
            <a:normAutofit/>
          </a:bodyPr>
          <a:lstStyle>
            <a:lvl1pPr marL="0" indent="0" algn="l">
              <a:buNone/>
              <a:defRPr lang="de-DE" sz="11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Kontaktinformationen hier eingeben</a:t>
            </a:r>
          </a:p>
        </p:txBody>
      </p:sp>
      <p:pic>
        <p:nvPicPr>
          <p:cNvPr id="25" name="Grafik 24" descr="screensho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24128" y="3933056"/>
            <a:ext cx="2520330" cy="1900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611560" y="1628800"/>
            <a:ext cx="7632848" cy="1872208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de-DE" sz="3600" b="1" kern="1200" baseline="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Dankestext hier eingeben!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SCO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u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UNESCO</a:t>
            </a:r>
            <a:endParaRPr lang="de-AT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556792"/>
            <a:ext cx="6635080" cy="453650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defRPr/>
            </a:lvl2pPr>
          </a:lstStyle>
          <a:p>
            <a:pPr lvl="0"/>
            <a:r>
              <a:rPr lang="de-DE" dirty="0" smtClean="0"/>
              <a:t>UN-Sonderorganisation für </a:t>
            </a:r>
            <a:br>
              <a:rPr lang="de-DE" dirty="0" smtClean="0"/>
            </a:br>
            <a:r>
              <a:rPr lang="de-DE" dirty="0" smtClean="0"/>
              <a:t>Bildung, Wissenschaft und Kultur</a:t>
            </a:r>
          </a:p>
          <a:p>
            <a:pPr lvl="0"/>
            <a:r>
              <a:rPr lang="de-DE" dirty="0" smtClean="0"/>
              <a:t>193 Mitgliedstaaten</a:t>
            </a:r>
          </a:p>
          <a:p>
            <a:pPr lvl="0"/>
            <a:r>
              <a:rPr lang="de-DE" dirty="0" smtClean="0"/>
              <a:t>Funktionen:</a:t>
            </a:r>
          </a:p>
          <a:p>
            <a:pPr lvl="1"/>
            <a:r>
              <a:rPr lang="de-DE" dirty="0" smtClean="0"/>
              <a:t>Ideenlabor für globale Politik</a:t>
            </a:r>
          </a:p>
          <a:p>
            <a:pPr lvl="1"/>
            <a:r>
              <a:rPr lang="de-DE" dirty="0" smtClean="0"/>
              <a:t>Katalysator für int. Zusammenarbeit</a:t>
            </a:r>
          </a:p>
          <a:p>
            <a:pPr lvl="1"/>
            <a:r>
              <a:rPr lang="de-DE" dirty="0" smtClean="0"/>
              <a:t>Standardsetzung</a:t>
            </a:r>
          </a:p>
          <a:p>
            <a:pPr lvl="1"/>
            <a:r>
              <a:rPr lang="de-DE" dirty="0" err="1" smtClean="0"/>
              <a:t>Monitoring</a:t>
            </a:r>
            <a:endParaRPr lang="de-AT" dirty="0"/>
          </a:p>
        </p:txBody>
      </p:sp>
      <p:pic>
        <p:nvPicPr>
          <p:cNvPr id="12" name="Grafik 11" descr="building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92280" y="1556792"/>
            <a:ext cx="1546364" cy="1080000"/>
          </a:xfrm>
          <a:prstGeom prst="rect">
            <a:avLst/>
          </a:prstGeom>
        </p:spPr>
      </p:pic>
      <p:pic>
        <p:nvPicPr>
          <p:cNvPr id="13" name="Grafik 12" descr="building0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92280" y="2708920"/>
            <a:ext cx="1546364" cy="1080000"/>
          </a:xfrm>
          <a:prstGeom prst="rect">
            <a:avLst/>
          </a:prstGeom>
        </p:spPr>
      </p:pic>
      <p:pic>
        <p:nvPicPr>
          <p:cNvPr id="14" name="Grafik 13" descr="building03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92280" y="3861048"/>
            <a:ext cx="1546364" cy="1080000"/>
          </a:xfrm>
          <a:prstGeom prst="rect">
            <a:avLst/>
          </a:prstGeom>
        </p:spPr>
      </p:pic>
      <p:pic>
        <p:nvPicPr>
          <p:cNvPr id="15" name="Grafik 14" descr="building04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092280" y="5013176"/>
            <a:ext cx="1546364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eingeben</a:t>
            </a:r>
            <a:endParaRPr lang="de-AT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457200" y="1535113"/>
            <a:ext cx="8147248" cy="1173807"/>
          </a:xfrm>
        </p:spPr>
        <p:txBody>
          <a:bodyPr anchor="b">
            <a:normAutofit/>
          </a:bodyPr>
          <a:lstStyle>
            <a:lvl1pPr marL="0" indent="0">
              <a:buNone/>
              <a:defRPr lang="de-DE" sz="2800" b="1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Zwischenüberschrift hier eingeben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1" hasCustomPrompt="1"/>
          </p:nvPr>
        </p:nvSpPr>
        <p:spPr>
          <a:xfrm>
            <a:off x="5076056" y="4725144"/>
            <a:ext cx="3466728" cy="1439960"/>
          </a:xfrm>
        </p:spPr>
        <p:txBody>
          <a:bodyPr>
            <a:normAutofit/>
          </a:bodyPr>
          <a:lstStyle>
            <a:lvl1pPr marL="3600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Zusatztext hier eingeben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67544" y="2780928"/>
            <a:ext cx="81720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67544" y="2807944"/>
            <a:ext cx="8172000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3"/>
          <p:cNvSpPr>
            <a:spLocks noGrp="1" noChangeAspect="1"/>
          </p:cNvSpPr>
          <p:nvPr>
            <p:ph sz="half" idx="12" hasCustomPrompt="1"/>
          </p:nvPr>
        </p:nvSpPr>
        <p:spPr>
          <a:xfrm>
            <a:off x="467544" y="3068960"/>
            <a:ext cx="4536504" cy="3100666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überschrift-Dekadenprojekte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eingeben</a:t>
            </a:r>
            <a:endParaRPr lang="de-AT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0" hasCustomPrompt="1"/>
          </p:nvPr>
        </p:nvSpPr>
        <p:spPr>
          <a:xfrm>
            <a:off x="457200" y="1535113"/>
            <a:ext cx="5842992" cy="1173807"/>
          </a:xfrm>
        </p:spPr>
        <p:txBody>
          <a:bodyPr anchor="b">
            <a:normAutofit/>
          </a:bodyPr>
          <a:lstStyle>
            <a:lvl1pPr marL="0" indent="0">
              <a:buNone/>
              <a:defRPr lang="de-DE" sz="2800" b="1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Zwischenüberschrift </a:t>
            </a:r>
            <a:br>
              <a:rPr lang="de-DE" dirty="0" smtClean="0"/>
            </a:br>
            <a:r>
              <a:rPr lang="de-DE" dirty="0" smtClean="0"/>
              <a:t>hier eingeben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1" hasCustomPrompt="1"/>
          </p:nvPr>
        </p:nvSpPr>
        <p:spPr>
          <a:xfrm>
            <a:off x="5076056" y="4725144"/>
            <a:ext cx="3466728" cy="1439960"/>
          </a:xfrm>
        </p:spPr>
        <p:txBody>
          <a:bodyPr>
            <a:normAutofit/>
          </a:bodyPr>
          <a:lstStyle>
            <a:lvl1pPr marL="3600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Zusatztext hier eingeben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67544" y="2780928"/>
            <a:ext cx="58320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67544" y="2807944"/>
            <a:ext cx="5832000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3"/>
          <p:cNvSpPr>
            <a:spLocks noGrp="1" noChangeAspect="1"/>
          </p:cNvSpPr>
          <p:nvPr>
            <p:ph sz="half" idx="12" hasCustomPrompt="1"/>
          </p:nvPr>
        </p:nvSpPr>
        <p:spPr>
          <a:xfrm>
            <a:off x="467544" y="3068960"/>
            <a:ext cx="4536504" cy="3100666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,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 eingeben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eingeben</a:t>
            </a:r>
            <a:endParaRPr lang="de-AT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16833"/>
            <a:ext cx="8219256" cy="18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0"/>
          </p:nvPr>
        </p:nvSpPr>
        <p:spPr>
          <a:xfrm>
            <a:off x="457200" y="1535113"/>
            <a:ext cx="8219256" cy="381719"/>
          </a:xfrm>
        </p:spPr>
        <p:txBody>
          <a:bodyPr anchor="b">
            <a:normAutofit/>
          </a:bodyPr>
          <a:lstStyle>
            <a:lvl1pPr marL="0" indent="0">
              <a:buNone/>
              <a:defRPr lang="de-DE" sz="2000" b="1" kern="12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1"/>
          </p:nvPr>
        </p:nvSpPr>
        <p:spPr>
          <a:xfrm>
            <a:off x="457200" y="4314776"/>
            <a:ext cx="8219256" cy="18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2"/>
          </p:nvPr>
        </p:nvSpPr>
        <p:spPr>
          <a:xfrm>
            <a:off x="457200" y="3933056"/>
            <a:ext cx="8219256" cy="381719"/>
          </a:xfrm>
        </p:spPr>
        <p:txBody>
          <a:bodyPr anchor="b">
            <a:normAutofit/>
          </a:bodyPr>
          <a:lstStyle>
            <a:lvl1pPr marL="0" indent="0">
              <a:buNone/>
              <a:defRPr lang="de-DE" sz="2000" b="1" kern="12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</a:t>
            </a:r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467544" y="3789040"/>
            <a:ext cx="81720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67544" y="3816056"/>
            <a:ext cx="8172000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2792" cy="38171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81719"/>
          </a:xfrm>
        </p:spPr>
        <p:txBody>
          <a:bodyPr anchor="b">
            <a:normAutofit/>
          </a:bodyPr>
          <a:lstStyle>
            <a:lvl1pPr marL="0" indent="0">
              <a:buNone/>
              <a:defRPr lang="de-DE" sz="2000" b="1" kern="12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 Bild klein, rechts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eingeben</a:t>
            </a: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0" hasCustomPrompt="1"/>
          </p:nvPr>
        </p:nvSpPr>
        <p:spPr>
          <a:xfrm>
            <a:off x="899592" y="3501008"/>
            <a:ext cx="7344816" cy="2907704"/>
          </a:xfrm>
        </p:spPr>
        <p:txBody>
          <a:bodyPr>
            <a:norm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900304" y="3401984"/>
            <a:ext cx="73440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900304" y="3429000"/>
            <a:ext cx="7344000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/>
          <p:cNvSpPr>
            <a:spLocks noGrp="1"/>
          </p:cNvSpPr>
          <p:nvPr>
            <p:ph idx="11" hasCustomPrompt="1"/>
          </p:nvPr>
        </p:nvSpPr>
        <p:spPr>
          <a:xfrm>
            <a:off x="899592" y="1700808"/>
            <a:ext cx="4752528" cy="1656184"/>
          </a:xfrm>
        </p:spPr>
        <p:txBody>
          <a:bodyPr>
            <a:norm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3" name="Inhaltsplatzhalter 3"/>
          <p:cNvSpPr>
            <a:spLocks noGrp="1" noChangeAspect="1"/>
          </p:cNvSpPr>
          <p:nvPr>
            <p:ph sz="half" idx="12" hasCustomPrompt="1"/>
          </p:nvPr>
        </p:nvSpPr>
        <p:spPr>
          <a:xfrm>
            <a:off x="5796136" y="1700808"/>
            <a:ext cx="2423120" cy="1656184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 1 Bild klein, rechts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eingeben</a:t>
            </a:r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0" hasCustomPrompt="1"/>
          </p:nvPr>
        </p:nvSpPr>
        <p:spPr>
          <a:xfrm>
            <a:off x="899592" y="1700808"/>
            <a:ext cx="7344816" cy="2907704"/>
          </a:xfrm>
        </p:spPr>
        <p:txBody>
          <a:bodyPr>
            <a:norm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900304" y="4653136"/>
            <a:ext cx="7344000" cy="0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900304" y="4680152"/>
            <a:ext cx="7344000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/>
          <p:cNvSpPr>
            <a:spLocks noGrp="1"/>
          </p:cNvSpPr>
          <p:nvPr>
            <p:ph idx="11" hasCustomPrompt="1"/>
          </p:nvPr>
        </p:nvSpPr>
        <p:spPr>
          <a:xfrm>
            <a:off x="899592" y="4725144"/>
            <a:ext cx="4752528" cy="1656184"/>
          </a:xfrm>
        </p:spPr>
        <p:txBody>
          <a:bodyPr>
            <a:normAutofit/>
          </a:bodyPr>
          <a:lstStyle>
            <a:lvl1pPr>
              <a:buNone/>
              <a:defRPr sz="2000" baseline="0"/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3" name="Inhaltsplatzhalter 3"/>
          <p:cNvSpPr>
            <a:spLocks noGrp="1" noChangeAspect="1"/>
          </p:cNvSpPr>
          <p:nvPr>
            <p:ph sz="half" idx="12" hasCustomPrompt="1"/>
          </p:nvPr>
        </p:nvSpPr>
        <p:spPr>
          <a:xfrm>
            <a:off x="5796136" y="4725144"/>
            <a:ext cx="2423120" cy="1656184"/>
          </a:xfrm>
          <a:ln>
            <a:solidFill>
              <a:srgbClr val="336799"/>
            </a:solidFill>
          </a:ln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 smtClean="0"/>
              <a:t>Bild hier eingeben</a:t>
            </a:r>
            <a:endParaRPr lang="de-DE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70708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5" r:id="rId2"/>
    <p:sldLayoutId id="2147483764" r:id="rId3"/>
    <p:sldLayoutId id="2147483765" r:id="rId4"/>
    <p:sldLayoutId id="2147483746" r:id="rId5"/>
    <p:sldLayoutId id="2147483748" r:id="rId6"/>
    <p:sldLayoutId id="2147483749" r:id="rId7"/>
    <p:sldLayoutId id="2147483760" r:id="rId8"/>
    <p:sldLayoutId id="2147483761" r:id="rId9"/>
    <p:sldLayoutId id="2147483762" r:id="rId10"/>
    <p:sldLayoutId id="2147483750" r:id="rId11"/>
    <p:sldLayoutId id="2147483757" r:id="rId12"/>
    <p:sldLayoutId id="2147483758" r:id="rId13"/>
    <p:sldLayoutId id="2147483756" r:id="rId14"/>
    <p:sldLayoutId id="2147483753" r:id="rId15"/>
    <p:sldLayoutId id="2147483759" r:id="rId16"/>
    <p:sldLayoutId id="2147483763" r:id="rId1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 cap="all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Associated Schools </a:t>
            </a:r>
            <a:r>
              <a:rPr lang="de-AT" dirty="0" err="1" smtClean="0"/>
              <a:t>project</a:t>
            </a:r>
            <a:r>
              <a:rPr lang="de-AT" dirty="0" smtClean="0"/>
              <a:t> network-Austria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smtClean="0"/>
              <a:t>Friederike Koppensteiner</a:t>
            </a:r>
          </a:p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smtClean="0"/>
              <a:t>Austrian </a:t>
            </a:r>
            <a:r>
              <a:rPr lang="de-AT" dirty="0" err="1" smtClean="0"/>
              <a:t>Commission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UNESCO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lvl="0"/>
            <a:r>
              <a:rPr lang="de-AT" dirty="0" smtClean="0"/>
              <a:t>24 March 2014 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832648" cy="648072"/>
          </a:xfrm>
        </p:spPr>
        <p:txBody>
          <a:bodyPr/>
          <a:lstStyle/>
          <a:p>
            <a:r>
              <a:rPr lang="de-AT" sz="2400" dirty="0" err="1" smtClean="0"/>
              <a:t>Four</a:t>
            </a:r>
            <a:r>
              <a:rPr lang="de-AT" sz="2400" dirty="0" smtClean="0"/>
              <a:t> </a:t>
            </a:r>
            <a:r>
              <a:rPr lang="de-AT" sz="2400" dirty="0" err="1" smtClean="0"/>
              <a:t>Pillars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UNESCO-Schools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AT" sz="2400" dirty="0"/>
              <a:t>Learning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know</a:t>
            </a:r>
            <a:endParaRPr lang="de-AT" sz="2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AT" sz="2400" dirty="0"/>
              <a:t>Learning </a:t>
            </a:r>
            <a:r>
              <a:rPr lang="de-AT" sz="2400" dirty="0" err="1"/>
              <a:t>to</a:t>
            </a:r>
            <a:r>
              <a:rPr lang="de-AT" sz="2400" dirty="0"/>
              <a:t> do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AT" sz="2400" dirty="0"/>
              <a:t>Learning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be</a:t>
            </a:r>
            <a:endParaRPr lang="de-AT" sz="2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AT" sz="2400" dirty="0"/>
              <a:t>Learning </a:t>
            </a:r>
            <a:r>
              <a:rPr lang="de-AT" sz="2400" dirty="0" err="1"/>
              <a:t>to</a:t>
            </a:r>
            <a:r>
              <a:rPr lang="de-AT" sz="2400" dirty="0"/>
              <a:t> live </a:t>
            </a:r>
            <a:r>
              <a:rPr lang="de-AT" sz="2400" dirty="0" err="1"/>
              <a:t>together</a:t>
            </a:r>
            <a:endParaRPr lang="de-DE" sz="2400" dirty="0"/>
          </a:p>
        </p:txBody>
      </p:sp>
      <p:pic>
        <p:nvPicPr>
          <p:cNvPr id="4" name="Picture 2" descr="U:\Public\PSD\PHR\ASP\Photos for website\intercultural_lea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88840"/>
            <a:ext cx="3254485" cy="209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 err="1" smtClean="0"/>
              <a:t>Contact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AT" dirty="0" smtClean="0"/>
              <a:t>www.unesco-schulen.at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5"/>
          </p:nvPr>
        </p:nvSpPr>
        <p:spPr/>
        <p:txBody>
          <a:bodyPr>
            <a:normAutofit/>
          </a:bodyPr>
          <a:lstStyle/>
          <a:p>
            <a:r>
              <a:rPr lang="de-AT" sz="1400" b="1" dirty="0" smtClean="0"/>
              <a:t>Friederike Koppensteiner</a:t>
            </a:r>
            <a:endParaRPr lang="de-AT" sz="1400" dirty="0"/>
          </a:p>
          <a:p>
            <a:pPr>
              <a:spcAft>
                <a:spcPts val="1200"/>
              </a:spcAft>
            </a:pPr>
            <a:r>
              <a:rPr lang="de-AT" sz="1400" dirty="0" smtClean="0"/>
              <a:t>Austrian </a:t>
            </a:r>
            <a:r>
              <a:rPr lang="de-AT" sz="1400" dirty="0" err="1" smtClean="0"/>
              <a:t>ASPnet</a:t>
            </a:r>
            <a:r>
              <a:rPr lang="de-AT" sz="1400" dirty="0" smtClean="0"/>
              <a:t> </a:t>
            </a:r>
            <a:r>
              <a:rPr lang="de-AT" sz="1400" dirty="0" err="1" smtClean="0"/>
              <a:t>Coordintor</a:t>
            </a:r>
            <a:endParaRPr lang="de-AT" sz="1400" dirty="0"/>
          </a:p>
          <a:p>
            <a:r>
              <a:rPr lang="de-AT" sz="1200" b="1" dirty="0" smtClean="0"/>
              <a:t>Austrian </a:t>
            </a:r>
            <a:r>
              <a:rPr lang="de-AT" sz="1200" b="1" dirty="0" err="1" smtClean="0"/>
              <a:t>Commission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for</a:t>
            </a:r>
            <a:r>
              <a:rPr lang="de-AT" sz="1200" b="1" dirty="0" smtClean="0"/>
              <a:t> UNESCO</a:t>
            </a:r>
            <a:endParaRPr lang="de-AT" sz="1200" b="1" dirty="0"/>
          </a:p>
          <a:p>
            <a:r>
              <a:rPr lang="de-AT" sz="1200" dirty="0"/>
              <a:t>Universitätsstraße 5/12, A-1010 </a:t>
            </a:r>
            <a:r>
              <a:rPr lang="de-AT" sz="1200" dirty="0" smtClean="0"/>
              <a:t>Vienna</a:t>
            </a:r>
            <a:endParaRPr lang="de-AT" sz="1200" dirty="0"/>
          </a:p>
          <a:p>
            <a:r>
              <a:rPr lang="de-AT" sz="1200" dirty="0"/>
              <a:t>Tel: (+43 1) 526 13 </a:t>
            </a:r>
            <a:r>
              <a:rPr lang="de-AT" sz="1200" dirty="0" smtClean="0"/>
              <a:t>01–17</a:t>
            </a:r>
            <a:endParaRPr lang="de-AT" sz="1200" dirty="0"/>
          </a:p>
          <a:p>
            <a:r>
              <a:rPr lang="de-AT" sz="1200" dirty="0"/>
              <a:t>Fax: (+43 1) 526 13 </a:t>
            </a:r>
            <a:r>
              <a:rPr lang="de-AT" sz="1200" dirty="0" smtClean="0"/>
              <a:t>01–20</a:t>
            </a:r>
            <a:endParaRPr lang="de-AT" sz="1200" dirty="0"/>
          </a:p>
          <a:p>
            <a:r>
              <a:rPr lang="de-AT" sz="1200" u="sng" dirty="0" smtClean="0">
                <a:solidFill>
                  <a:schemeClr val="tx2">
                    <a:lumMod val="75000"/>
                  </a:schemeClr>
                </a:solidFill>
              </a:rPr>
              <a:t>koppensteiner@unesco.at</a:t>
            </a:r>
            <a:endParaRPr lang="de-AT" sz="12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de-AT" dirty="0" err="1" smtClean="0"/>
              <a:t>Thank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attention</a:t>
            </a:r>
            <a:r>
              <a:rPr lang="de-AT" dirty="0" smtClean="0"/>
              <a:t>!</a:t>
            </a:r>
            <a:endParaRPr lang="de-DE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4232" y="3933056"/>
            <a:ext cx="2734887" cy="198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328592" cy="648072"/>
          </a:xfrm>
        </p:spPr>
        <p:txBody>
          <a:bodyPr/>
          <a:lstStyle/>
          <a:p>
            <a:r>
              <a:rPr lang="de-AT" sz="2800" dirty="0" smtClean="0"/>
              <a:t>Unesco </a:t>
            </a:r>
            <a:r>
              <a:rPr lang="de-AT" sz="2800" dirty="0" err="1" smtClean="0"/>
              <a:t>constitution</a:t>
            </a:r>
            <a:r>
              <a:rPr lang="de-AT" sz="2800" dirty="0" smtClean="0"/>
              <a:t> 1945</a:t>
            </a:r>
            <a:endParaRPr lang="de-DE" sz="28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556792"/>
            <a:ext cx="6419056" cy="453650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de-AT" sz="2400" dirty="0">
                <a:sym typeface="Wingdings"/>
              </a:rPr>
              <a:t>UNESCO – </a:t>
            </a:r>
            <a:r>
              <a:rPr lang="de-AT" sz="2400" dirty="0" err="1">
                <a:sym typeface="Wingdings"/>
              </a:rPr>
              <a:t>one</a:t>
            </a:r>
            <a:r>
              <a:rPr lang="de-AT" sz="2400" dirty="0">
                <a:sym typeface="Wingdings"/>
              </a:rPr>
              <a:t> of </a:t>
            </a:r>
            <a:r>
              <a:rPr lang="de-AT" sz="2400" dirty="0" smtClean="0">
                <a:sym typeface="Wingdings"/>
              </a:rPr>
              <a:t>16 </a:t>
            </a:r>
            <a:r>
              <a:rPr lang="de-AT" sz="2400" dirty="0" err="1">
                <a:sym typeface="Wingdings"/>
              </a:rPr>
              <a:t>Specialized</a:t>
            </a:r>
            <a:r>
              <a:rPr lang="de-AT" sz="2400" dirty="0">
                <a:sym typeface="Wingdings"/>
              </a:rPr>
              <a:t> </a:t>
            </a:r>
            <a:r>
              <a:rPr lang="de-AT" sz="2400" dirty="0" err="1">
                <a:sym typeface="Wingdings"/>
              </a:rPr>
              <a:t>Agencies</a:t>
            </a:r>
            <a:r>
              <a:rPr lang="de-AT" sz="2400" dirty="0">
                <a:sym typeface="Wingdings"/>
              </a:rPr>
              <a:t> of </a:t>
            </a:r>
            <a:r>
              <a:rPr lang="de-AT" sz="2400" dirty="0" err="1">
                <a:sym typeface="Wingdings"/>
              </a:rPr>
              <a:t>the</a:t>
            </a:r>
            <a:r>
              <a:rPr lang="de-AT" sz="2400" dirty="0">
                <a:sym typeface="Wingdings"/>
              </a:rPr>
              <a:t> United </a:t>
            </a:r>
            <a:r>
              <a:rPr lang="de-AT" sz="2400" dirty="0" err="1">
                <a:sym typeface="Wingdings"/>
              </a:rPr>
              <a:t>Nations</a:t>
            </a:r>
            <a:endParaRPr lang="de-AT" sz="2400" dirty="0">
              <a:sym typeface="Wingdings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de-AT" sz="2400" dirty="0">
                <a:sym typeface="Wingdings"/>
              </a:rPr>
              <a:t>Education – Science – Culture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“Since wars begin in the minds of men, it is in the minds of men that the </a:t>
            </a:r>
            <a:r>
              <a:rPr lang="en-US" sz="2400" dirty="0" err="1" smtClean="0"/>
              <a:t>defences</a:t>
            </a:r>
            <a:r>
              <a:rPr lang="en-US" sz="2400" dirty="0" smtClean="0"/>
              <a:t> of peace must be constructed</a:t>
            </a:r>
            <a:r>
              <a:rPr lang="en-US" sz="2400" i="1" dirty="0" smtClean="0"/>
              <a:t>".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 smtClean="0">
                <a:sym typeface="Wingdings"/>
              </a:rPr>
              <a:t>			</a:t>
            </a:r>
            <a:r>
              <a:rPr lang="en-US" sz="1800" dirty="0" smtClean="0">
                <a:sym typeface="Wingdings"/>
              </a:rPr>
              <a:t>(Preamble of the UNESCO-Constitution)</a:t>
            </a:r>
            <a:endParaRPr lang="de-AT" sz="1800" i="1" dirty="0" smtClean="0">
              <a:sym typeface="Wingding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544616" cy="648072"/>
          </a:xfrm>
        </p:spPr>
        <p:txBody>
          <a:bodyPr/>
          <a:lstStyle/>
          <a:p>
            <a:r>
              <a:rPr lang="de-AT" sz="2400" dirty="0" smtClean="0"/>
              <a:t>1952 UNESCO General </a:t>
            </a:r>
            <a:r>
              <a:rPr lang="de-AT" sz="2400" dirty="0" err="1" smtClean="0"/>
              <a:t>Assembly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400" dirty="0" smtClean="0"/>
              <a:t>Education </a:t>
            </a:r>
            <a:r>
              <a:rPr lang="de-AT" sz="2400" dirty="0" err="1" smtClean="0"/>
              <a:t>with</a:t>
            </a:r>
            <a:r>
              <a:rPr lang="de-AT" sz="2400" dirty="0" smtClean="0"/>
              <a:t> </a:t>
            </a:r>
            <a:r>
              <a:rPr lang="de-AT" sz="2400" dirty="0" err="1" smtClean="0"/>
              <a:t>regards</a:t>
            </a:r>
            <a:r>
              <a:rPr lang="de-AT" sz="2400" dirty="0" smtClean="0"/>
              <a:t> </a:t>
            </a:r>
            <a:r>
              <a:rPr lang="de-AT" sz="2400" dirty="0" err="1" smtClean="0"/>
              <a:t>to</a:t>
            </a:r>
            <a:r>
              <a:rPr lang="de-AT" sz="2400" dirty="0" smtClean="0"/>
              <a:t>:</a:t>
            </a:r>
            <a:endParaRPr lang="de-AT" sz="12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AT" sz="2400" dirty="0" err="1" smtClean="0"/>
              <a:t>goals</a:t>
            </a:r>
            <a:r>
              <a:rPr lang="de-AT" sz="2400" dirty="0" smtClean="0"/>
              <a:t> of </a:t>
            </a:r>
            <a:r>
              <a:rPr lang="de-AT" sz="2400" dirty="0" err="1" smtClean="0"/>
              <a:t>the</a:t>
            </a:r>
            <a:r>
              <a:rPr lang="de-AT" sz="2400" dirty="0" smtClean="0"/>
              <a:t> United </a:t>
            </a:r>
            <a:r>
              <a:rPr lang="de-AT" sz="2400" dirty="0" err="1" smtClean="0"/>
              <a:t>Nations</a:t>
            </a:r>
            <a:endParaRPr lang="de-AT" sz="24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de-AT" sz="2400" dirty="0" err="1" smtClean="0"/>
              <a:t>principles</a:t>
            </a:r>
            <a:r>
              <a:rPr lang="de-AT" sz="2400" dirty="0" smtClean="0"/>
              <a:t> of </a:t>
            </a:r>
            <a:r>
              <a:rPr lang="de-AT" sz="2400" dirty="0" err="1" smtClean="0"/>
              <a:t>the</a:t>
            </a:r>
            <a:r>
              <a:rPr lang="de-AT" sz="2400" dirty="0" smtClean="0"/>
              <a:t> Universal </a:t>
            </a:r>
            <a:r>
              <a:rPr lang="de-AT" sz="2400" dirty="0" err="1" smtClean="0"/>
              <a:t>Declaration</a:t>
            </a:r>
            <a:r>
              <a:rPr lang="de-AT" sz="2400" dirty="0" smtClean="0"/>
              <a:t> of Human </a:t>
            </a:r>
            <a:r>
              <a:rPr lang="de-AT" sz="2400" dirty="0" err="1" smtClean="0"/>
              <a:t>Rights</a:t>
            </a:r>
            <a:endParaRPr lang="de-DE" sz="2400" dirty="0"/>
          </a:p>
        </p:txBody>
      </p:sp>
      <p:pic>
        <p:nvPicPr>
          <p:cNvPr id="4" name="Picture 2" descr="C:\Users\m_tereick\Documents\PHOTOS ASP\p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33056"/>
            <a:ext cx="38163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544616" cy="648072"/>
          </a:xfrm>
        </p:spPr>
        <p:txBody>
          <a:bodyPr/>
          <a:lstStyle/>
          <a:p>
            <a:r>
              <a:rPr lang="de-AT" sz="2400" dirty="0" smtClean="0"/>
              <a:t>Foundation in 1953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7200" dirty="0" smtClean="0"/>
              <a:t>33 </a:t>
            </a:r>
            <a:r>
              <a:rPr lang="de-AT" sz="7200" dirty="0" err="1" smtClean="0"/>
              <a:t>schools</a:t>
            </a:r>
            <a:r>
              <a:rPr lang="de-AT" sz="7200" dirty="0" smtClean="0"/>
              <a:t> in 15 </a:t>
            </a:r>
            <a:r>
              <a:rPr lang="de-AT" sz="7200" dirty="0"/>
              <a:t>M</a:t>
            </a:r>
            <a:r>
              <a:rPr lang="de-AT" sz="7200" dirty="0" smtClean="0"/>
              <a:t>ember States</a:t>
            </a:r>
          </a:p>
          <a:p>
            <a:r>
              <a:rPr lang="de-AT" sz="4800" dirty="0" err="1" smtClean="0"/>
              <a:t>Belgium</a:t>
            </a:r>
            <a:endParaRPr lang="de-AT" sz="4800" dirty="0" smtClean="0"/>
          </a:p>
          <a:p>
            <a:r>
              <a:rPr lang="de-AT" sz="4800" dirty="0" smtClean="0"/>
              <a:t>Germany</a:t>
            </a:r>
          </a:p>
          <a:p>
            <a:r>
              <a:rPr lang="de-AT" sz="4800" dirty="0" smtClean="0"/>
              <a:t>Costa Rica</a:t>
            </a:r>
          </a:p>
          <a:p>
            <a:r>
              <a:rPr lang="de-AT" sz="4800" dirty="0" smtClean="0"/>
              <a:t>Ecuador</a:t>
            </a:r>
          </a:p>
          <a:p>
            <a:r>
              <a:rPr lang="de-AT" sz="4800" dirty="0" smtClean="0"/>
              <a:t>France</a:t>
            </a:r>
          </a:p>
          <a:p>
            <a:r>
              <a:rPr lang="de-AT" sz="4800" dirty="0" smtClean="0"/>
              <a:t>Japan</a:t>
            </a:r>
          </a:p>
          <a:p>
            <a:r>
              <a:rPr lang="de-AT" sz="4800" dirty="0" err="1" smtClean="0"/>
              <a:t>Yugoslavia</a:t>
            </a:r>
            <a:endParaRPr lang="de-AT" sz="4800" dirty="0" smtClean="0"/>
          </a:p>
          <a:p>
            <a:r>
              <a:rPr lang="de-AT" sz="4800" dirty="0" err="1" smtClean="0"/>
              <a:t>Norway</a:t>
            </a:r>
            <a:endParaRPr lang="de-AT" sz="4800" dirty="0" smtClean="0"/>
          </a:p>
          <a:p>
            <a:r>
              <a:rPr lang="de-AT" sz="4800" dirty="0" smtClean="0"/>
              <a:t>Pakistan</a:t>
            </a:r>
          </a:p>
          <a:p>
            <a:r>
              <a:rPr lang="de-AT" sz="4800" dirty="0" err="1" smtClean="0"/>
              <a:t>Netherlands</a:t>
            </a:r>
            <a:endParaRPr lang="de-AT" sz="4800" dirty="0" smtClean="0"/>
          </a:p>
          <a:p>
            <a:r>
              <a:rPr lang="de-AT" sz="4800" dirty="0" err="1" smtClean="0"/>
              <a:t>Philippines</a:t>
            </a:r>
            <a:endParaRPr lang="de-AT" sz="4800" dirty="0" smtClean="0"/>
          </a:p>
          <a:p>
            <a:r>
              <a:rPr lang="de-AT" sz="4800" dirty="0" err="1" smtClean="0"/>
              <a:t>Sweden</a:t>
            </a:r>
            <a:endParaRPr lang="de-AT" sz="4800" dirty="0" smtClean="0"/>
          </a:p>
          <a:p>
            <a:r>
              <a:rPr lang="de-AT" sz="4800" dirty="0" err="1" smtClean="0"/>
              <a:t>Switzerland</a:t>
            </a:r>
            <a:endParaRPr lang="de-AT" sz="4800" dirty="0" smtClean="0"/>
          </a:p>
          <a:p>
            <a:r>
              <a:rPr lang="de-AT" sz="4800" dirty="0" err="1" smtClean="0"/>
              <a:t>Uruaguay</a:t>
            </a:r>
            <a:endParaRPr lang="de-AT" sz="4800" dirty="0" smtClean="0"/>
          </a:p>
          <a:p>
            <a:r>
              <a:rPr lang="de-AT" sz="4800" dirty="0" smtClean="0"/>
              <a:t>United </a:t>
            </a:r>
            <a:r>
              <a:rPr lang="de-AT" sz="4800" dirty="0" err="1" smtClean="0"/>
              <a:t>Kingdom</a:t>
            </a:r>
            <a:r>
              <a:rPr lang="de-AT" sz="4800" dirty="0" smtClean="0"/>
              <a:t> </a:t>
            </a:r>
            <a:r>
              <a:rPr lang="de-AT" sz="4800" dirty="0" err="1" smtClean="0"/>
              <a:t>of</a:t>
            </a:r>
            <a:r>
              <a:rPr lang="de-AT" sz="4800" dirty="0" smtClean="0"/>
              <a:t> Great </a:t>
            </a:r>
            <a:r>
              <a:rPr lang="de-AT" sz="4800" dirty="0" err="1" smtClean="0"/>
              <a:t>Britain</a:t>
            </a:r>
            <a:endParaRPr lang="de-AT" sz="4800" dirty="0" smtClean="0"/>
          </a:p>
        </p:txBody>
      </p:sp>
      <p:pic>
        <p:nvPicPr>
          <p:cNvPr id="4" name="Picture 2" descr="C:\Users\m_tereick\Documents\PHOTOS ASP\p15b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348880"/>
            <a:ext cx="34559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5400600" cy="576064"/>
          </a:xfrm>
        </p:spPr>
        <p:txBody>
          <a:bodyPr/>
          <a:lstStyle/>
          <a:p>
            <a:r>
              <a:rPr lang="de-AT" sz="2400" dirty="0" smtClean="0"/>
              <a:t>Goals of </a:t>
            </a:r>
            <a:r>
              <a:rPr lang="de-AT" sz="2400" dirty="0" err="1" smtClean="0"/>
              <a:t>associated</a:t>
            </a:r>
            <a:r>
              <a:rPr lang="de-AT" sz="2400" dirty="0" smtClean="0"/>
              <a:t> </a:t>
            </a:r>
            <a:r>
              <a:rPr lang="de-AT" sz="2400" dirty="0" err="1" smtClean="0"/>
              <a:t>schools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dirty="0" smtClean="0"/>
              <a:t>Education </a:t>
            </a:r>
            <a:r>
              <a:rPr lang="de-AT" dirty="0" err="1" smtClean="0"/>
              <a:t>for</a:t>
            </a:r>
            <a:r>
              <a:rPr lang="de-AT" dirty="0" smtClean="0"/>
              <a:t> all</a:t>
            </a:r>
          </a:p>
          <a:p>
            <a:pPr>
              <a:spcBef>
                <a:spcPts val="1200"/>
              </a:spcBef>
              <a:buNone/>
            </a:pPr>
            <a:r>
              <a:rPr lang="de-AT" sz="2400" dirty="0" smtClean="0"/>
              <a:t>Educational Topics: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400" dirty="0" smtClean="0"/>
              <a:t>Women </a:t>
            </a:r>
            <a:r>
              <a:rPr lang="de-AT" sz="2400" dirty="0" err="1" smtClean="0"/>
              <a:t>Rights</a:t>
            </a:r>
            <a:endParaRPr lang="de-AT" sz="24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400" dirty="0" err="1"/>
              <a:t>Studying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other</a:t>
            </a:r>
            <a:r>
              <a:rPr lang="de-AT" sz="2400" dirty="0"/>
              <a:t> </a:t>
            </a:r>
            <a:r>
              <a:rPr lang="de-AT" sz="2400" dirty="0" err="1"/>
              <a:t>cultures</a:t>
            </a:r>
            <a:endParaRPr lang="de-AT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400" dirty="0"/>
              <a:t>Human </a:t>
            </a:r>
            <a:r>
              <a:rPr lang="de-AT" sz="2400" dirty="0" err="1"/>
              <a:t>Rights</a:t>
            </a:r>
            <a:r>
              <a:rPr lang="de-AT" sz="2400" dirty="0"/>
              <a:t> </a:t>
            </a:r>
            <a:r>
              <a:rPr lang="de-AT" sz="2400" dirty="0" err="1"/>
              <a:t>and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system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United </a:t>
            </a:r>
            <a:r>
              <a:rPr lang="de-AT" sz="2400" dirty="0" err="1"/>
              <a:t>Nations</a:t>
            </a:r>
            <a:endParaRPr lang="de-AT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5976664" cy="648072"/>
          </a:xfrm>
        </p:spPr>
        <p:txBody>
          <a:bodyPr/>
          <a:lstStyle/>
          <a:p>
            <a:r>
              <a:rPr lang="de-AT" sz="2400" dirty="0" err="1" smtClean="0"/>
              <a:t>Four</a:t>
            </a:r>
            <a:r>
              <a:rPr lang="de-AT" sz="2400" dirty="0" smtClean="0"/>
              <a:t> </a:t>
            </a:r>
            <a:r>
              <a:rPr lang="de-AT" sz="2400" dirty="0" err="1" smtClean="0"/>
              <a:t>Focal</a:t>
            </a:r>
            <a:r>
              <a:rPr lang="de-AT" sz="2400" dirty="0" smtClean="0"/>
              <a:t> Points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AT" sz="2400" dirty="0" smtClean="0"/>
              <a:t>Global Learning, „Global </a:t>
            </a:r>
            <a:r>
              <a:rPr lang="de-AT" sz="2400" dirty="0" err="1" smtClean="0"/>
              <a:t>Citizenship</a:t>
            </a:r>
            <a:r>
              <a:rPr lang="de-AT" sz="2400" dirty="0" smtClean="0"/>
              <a:t>“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AT" sz="2400" dirty="0"/>
              <a:t>Education </a:t>
            </a: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/>
              <a:t>Sustainable</a:t>
            </a:r>
            <a:r>
              <a:rPr lang="de-AT" sz="2400" dirty="0"/>
              <a:t> Development</a:t>
            </a:r>
            <a:r>
              <a:rPr lang="de-DE" sz="2400" dirty="0"/>
              <a:t>, </a:t>
            </a:r>
            <a:r>
              <a:rPr lang="de-DE" sz="2400" dirty="0" err="1"/>
              <a:t>Climate</a:t>
            </a:r>
            <a:r>
              <a:rPr lang="de-DE" sz="2400" dirty="0"/>
              <a:t> Change, Environmental Education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AT" sz="2400" dirty="0" err="1"/>
              <a:t>Peace</a:t>
            </a:r>
            <a:r>
              <a:rPr lang="de-AT" sz="2400" dirty="0"/>
              <a:t> </a:t>
            </a:r>
            <a:r>
              <a:rPr lang="de-AT" sz="2400" dirty="0" err="1"/>
              <a:t>and</a:t>
            </a:r>
            <a:r>
              <a:rPr lang="de-AT" sz="2400" dirty="0"/>
              <a:t> Human </a:t>
            </a:r>
            <a:r>
              <a:rPr lang="de-AT" sz="2400" dirty="0" err="1"/>
              <a:t>Rights</a:t>
            </a:r>
            <a:endParaRPr lang="de-AT" sz="2400" dirty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400" dirty="0"/>
              <a:t>Cultural </a:t>
            </a:r>
            <a:r>
              <a:rPr lang="de-AT" sz="2400" dirty="0" err="1"/>
              <a:t>Heritage</a:t>
            </a:r>
            <a:r>
              <a:rPr lang="de-AT" sz="2400" dirty="0"/>
              <a:t> </a:t>
            </a:r>
            <a:r>
              <a:rPr lang="de-AT" sz="2400" dirty="0" err="1"/>
              <a:t>and</a:t>
            </a:r>
            <a:r>
              <a:rPr lang="de-AT" sz="2400" dirty="0"/>
              <a:t> </a:t>
            </a:r>
            <a:endParaRPr lang="de-AT" sz="2400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AT" sz="2400" dirty="0" smtClean="0"/>
              <a:t>    </a:t>
            </a:r>
            <a:r>
              <a:rPr lang="de-AT" sz="2400" dirty="0" err="1" smtClean="0"/>
              <a:t>Intercultural</a:t>
            </a:r>
            <a:r>
              <a:rPr lang="de-AT" sz="2400" dirty="0" smtClean="0"/>
              <a:t> </a:t>
            </a:r>
            <a:r>
              <a:rPr lang="de-AT" sz="2400" dirty="0" err="1" smtClean="0"/>
              <a:t>Dialogue</a:t>
            </a:r>
            <a:endParaRPr lang="de-AT" sz="2400" dirty="0"/>
          </a:p>
        </p:txBody>
      </p:sp>
      <p:pic>
        <p:nvPicPr>
          <p:cNvPr id="4" name="Picture 2" descr="U:\Public\PSD\PHR\ASP\Photos for website\global_concer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77295"/>
            <a:ext cx="33131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400600" cy="648072"/>
          </a:xfrm>
        </p:spPr>
        <p:txBody>
          <a:bodyPr/>
          <a:lstStyle/>
          <a:p>
            <a:r>
              <a:rPr lang="de-AT" sz="2400" dirty="0" smtClean="0"/>
              <a:t>UNESCO Schools </a:t>
            </a:r>
            <a:r>
              <a:rPr lang="de-AT" sz="2400" dirty="0" err="1" smtClean="0"/>
              <a:t>worldwide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49685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AT" sz="2800" dirty="0" smtClean="0"/>
              <a:t>The </a:t>
            </a:r>
            <a:r>
              <a:rPr lang="de-AT" sz="2800" dirty="0"/>
              <a:t>international </a:t>
            </a:r>
            <a:r>
              <a:rPr lang="de-AT" sz="2800" dirty="0" smtClean="0"/>
              <a:t>Network:</a:t>
            </a:r>
          </a:p>
          <a:p>
            <a:pPr>
              <a:buNone/>
            </a:pPr>
            <a:r>
              <a:rPr lang="de-AT" sz="2800" dirty="0"/>
              <a:t>M</a:t>
            </a:r>
            <a:r>
              <a:rPr lang="de-AT" sz="2800" dirty="0" smtClean="0"/>
              <a:t>ore </a:t>
            </a:r>
            <a:r>
              <a:rPr lang="de-AT" sz="2800" dirty="0" err="1"/>
              <a:t>than</a:t>
            </a:r>
            <a:r>
              <a:rPr lang="de-AT" sz="2800" dirty="0"/>
              <a:t> 9600 Schools in </a:t>
            </a:r>
            <a:r>
              <a:rPr lang="de-AT" sz="2800" dirty="0" smtClean="0"/>
              <a:t>180 </a:t>
            </a:r>
            <a:r>
              <a:rPr lang="de-AT" sz="2800" dirty="0"/>
              <a:t>Countries</a:t>
            </a:r>
            <a:endParaRPr lang="de-DE" sz="2800" dirty="0"/>
          </a:p>
          <a:p>
            <a:pPr>
              <a:buNone/>
            </a:pPr>
            <a:endParaRPr lang="de-AT" sz="2600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pPr>
              <a:buNone/>
            </a:pPr>
            <a:r>
              <a:rPr lang="de-AT" sz="2400" dirty="0" smtClean="0"/>
              <a:t>	</a:t>
            </a:r>
          </a:p>
          <a:p>
            <a:pPr>
              <a:buNone/>
            </a:pPr>
            <a:r>
              <a:rPr lang="de-AT" sz="2400" dirty="0" smtClean="0"/>
              <a:t>	</a:t>
            </a:r>
            <a:endParaRPr lang="de-DE" sz="2400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349936"/>
              </p:ext>
            </p:extLst>
          </p:nvPr>
        </p:nvGraphicFramePr>
        <p:xfrm>
          <a:off x="683568" y="2708920"/>
          <a:ext cx="6120680" cy="367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therese.wintersteine\Desktop\Bild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14" y="3429000"/>
            <a:ext cx="2174406" cy="2280302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5688632" cy="648072"/>
          </a:xfrm>
        </p:spPr>
        <p:txBody>
          <a:bodyPr/>
          <a:lstStyle/>
          <a:p>
            <a:r>
              <a:rPr lang="de-AT" sz="2400" dirty="0" smtClean="0"/>
              <a:t>Unesco – </a:t>
            </a:r>
            <a:r>
              <a:rPr lang="de-AT" sz="2400" dirty="0" err="1" smtClean="0"/>
              <a:t>schools</a:t>
            </a:r>
            <a:r>
              <a:rPr lang="de-AT" sz="2400" dirty="0" smtClean="0"/>
              <a:t> in </a:t>
            </a:r>
            <a:r>
              <a:rPr lang="de-AT" sz="2400" dirty="0" err="1" smtClean="0"/>
              <a:t>austria</a:t>
            </a:r>
            <a:endParaRPr lang="de-DE" sz="2400" dirty="0"/>
          </a:p>
        </p:txBody>
      </p:sp>
      <p:sp>
        <p:nvSpPr>
          <p:cNvPr id="3" name="Inhaltsplatzhalter 2" title="Distribution of UNESCO Associated Schools in Austria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AT" sz="2400" dirty="0" smtClean="0"/>
              <a:t>1957: GWIKU Wien XVIII </a:t>
            </a:r>
            <a:r>
              <a:rPr lang="de-AT" sz="2400" dirty="0" err="1" smtClean="0"/>
              <a:t>Haizingergasse</a:t>
            </a:r>
            <a:r>
              <a:rPr lang="de-AT" sz="2400" dirty="0" smtClean="0"/>
              <a:t> </a:t>
            </a:r>
            <a:r>
              <a:rPr lang="de-AT" sz="2400" dirty="0" err="1" smtClean="0"/>
              <a:t>first</a:t>
            </a:r>
            <a:r>
              <a:rPr lang="de-AT" sz="2400" dirty="0" smtClean="0"/>
              <a:t> Austria </a:t>
            </a:r>
            <a:r>
              <a:rPr lang="de-AT" sz="2400" dirty="0" err="1" smtClean="0"/>
              <a:t>school</a:t>
            </a:r>
            <a:r>
              <a:rPr lang="de-AT" sz="2400" dirty="0" smtClean="0"/>
              <a:t> in </a:t>
            </a:r>
            <a:r>
              <a:rPr lang="de-AT" sz="2400" dirty="0" err="1" smtClean="0"/>
              <a:t>the</a:t>
            </a:r>
            <a:r>
              <a:rPr lang="de-AT" sz="2400" dirty="0" smtClean="0"/>
              <a:t> </a:t>
            </a:r>
            <a:r>
              <a:rPr lang="de-AT" sz="2400" dirty="0" err="1" smtClean="0"/>
              <a:t>ASPnet</a:t>
            </a:r>
            <a:endParaRPr lang="de-AT" sz="24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AT" sz="2400" dirty="0" smtClean="0"/>
              <a:t>2014: 82 Associated Schools in Austria</a:t>
            </a:r>
          </a:p>
          <a:p>
            <a:endParaRPr lang="de-AT" sz="2400" dirty="0" smtClean="0"/>
          </a:p>
          <a:p>
            <a:pPr marL="0" indent="0">
              <a:buNone/>
            </a:pPr>
            <a:r>
              <a:rPr lang="de-AT" sz="1600" dirty="0" smtClean="0"/>
              <a:t>			Distribution of UNESCO Associated Schools in Austria</a:t>
            </a:r>
          </a:p>
          <a:p>
            <a:endParaRPr lang="de-DE" sz="2400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9118"/>
              </p:ext>
            </p:extLst>
          </p:nvPr>
        </p:nvGraphicFramePr>
        <p:xfrm>
          <a:off x="3203848" y="3501008"/>
          <a:ext cx="4932040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544616" cy="648072"/>
          </a:xfrm>
        </p:spPr>
        <p:txBody>
          <a:bodyPr/>
          <a:lstStyle/>
          <a:p>
            <a:r>
              <a:rPr lang="de-AT" sz="2800" dirty="0" smtClean="0"/>
              <a:t>Unesco – </a:t>
            </a:r>
            <a:r>
              <a:rPr lang="de-AT" sz="2800" dirty="0" err="1" smtClean="0"/>
              <a:t>school</a:t>
            </a:r>
            <a:r>
              <a:rPr lang="de-AT" sz="2800" dirty="0" smtClean="0"/>
              <a:t> „F26“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AT" sz="2400" dirty="0"/>
              <a:t>Education </a:t>
            </a: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 smtClean="0"/>
              <a:t>Sustainable</a:t>
            </a:r>
            <a:r>
              <a:rPr lang="de-AT" sz="2400" dirty="0" smtClean="0"/>
              <a:t> Development:     „</a:t>
            </a:r>
            <a:r>
              <a:rPr lang="de-AT" sz="2400" dirty="0"/>
              <a:t>Schoolgarden </a:t>
            </a:r>
            <a:r>
              <a:rPr lang="de-AT" sz="2400" dirty="0" err="1"/>
              <a:t>reloaded</a:t>
            </a:r>
            <a:r>
              <a:rPr lang="de-AT" sz="2400" dirty="0"/>
              <a:t>“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AT" sz="2400" dirty="0"/>
              <a:t>World </a:t>
            </a:r>
            <a:r>
              <a:rPr lang="de-AT" sz="2400" dirty="0" err="1"/>
              <a:t>Heritage</a:t>
            </a:r>
            <a:r>
              <a:rPr lang="de-AT" sz="2400" dirty="0"/>
              <a:t>: </a:t>
            </a:r>
            <a:r>
              <a:rPr lang="de-AT" sz="2400" dirty="0" err="1"/>
              <a:t>Exhibitions</a:t>
            </a:r>
            <a:r>
              <a:rPr lang="de-AT" sz="2400" dirty="0"/>
              <a:t> „Myanmar“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AT" sz="2400" dirty="0"/>
              <a:t>International School </a:t>
            </a:r>
            <a:r>
              <a:rPr lang="de-AT" sz="2400" dirty="0" err="1"/>
              <a:t>Partnerships</a:t>
            </a:r>
            <a:endParaRPr lang="de-AT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AT" sz="2400" dirty="0" err="1"/>
              <a:t>Peace</a:t>
            </a:r>
            <a:r>
              <a:rPr lang="de-AT" sz="2400" dirty="0"/>
              <a:t> Education: „Peer Mediation“</a:t>
            </a:r>
          </a:p>
        </p:txBody>
      </p:sp>
      <p:pic>
        <p:nvPicPr>
          <p:cNvPr id="4" name="Picture 4" descr="DSC015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92080" y="4509120"/>
            <a:ext cx="3457575" cy="19478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</Words>
  <Application>Microsoft Office PowerPoint</Application>
  <PresentationFormat>Bildschirmpräsentation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Associated Schools project network-Austria</vt:lpstr>
      <vt:lpstr>Unesco constitution 1945</vt:lpstr>
      <vt:lpstr>1952 UNESCO General Assembly</vt:lpstr>
      <vt:lpstr>Foundation in 1953</vt:lpstr>
      <vt:lpstr>Goals of associated schools</vt:lpstr>
      <vt:lpstr>Four Focal Points</vt:lpstr>
      <vt:lpstr>UNESCO Schools worldwide</vt:lpstr>
      <vt:lpstr>Unesco – schools in austria</vt:lpstr>
      <vt:lpstr>Unesco – school „F26“</vt:lpstr>
      <vt:lpstr>Four Pillars of UNESCO-Schools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Yve_G</dc:creator>
  <cp:lastModifiedBy>Therese Walder-Wintersteiner</cp:lastModifiedBy>
  <cp:revision>86</cp:revision>
  <cp:lastPrinted>2014-03-20T10:22:11Z</cp:lastPrinted>
  <dcterms:created xsi:type="dcterms:W3CDTF">2011-01-29T15:24:38Z</dcterms:created>
  <dcterms:modified xsi:type="dcterms:W3CDTF">2014-03-21T08:25:40Z</dcterms:modified>
</cp:coreProperties>
</file>